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sldIdLst>
    <p:sldId id="565" r:id="rId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Yuanyuan" initials="ZY" lastIdx="1" clrIdx="0">
    <p:extLst>
      <p:ext uri="{19B8F6BF-5375-455C-9EA6-DF929625EA0E}">
        <p15:presenceInfo xmlns:p15="http://schemas.microsoft.com/office/powerpoint/2012/main" userId="S::yz8620@ic.ac.uk::f9116fea-3e58-421d-893a-e0ed7012a8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C75A11"/>
    <a:srgbClr val="C65A11"/>
    <a:srgbClr val="767171"/>
    <a:srgbClr val="385723"/>
    <a:srgbClr val="7997CC"/>
    <a:srgbClr val="D7BF7E"/>
    <a:srgbClr val="FAEAAA"/>
    <a:srgbClr val="538234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703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A1EC-A8CC-37EE-417A-13A3838F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E56BC-13B8-F871-53D4-770A1ABCD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531C-2CD3-FBB4-10C5-EA0A096790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graduated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November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95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2929-8D04-F84D-8435-1F93213EE224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EF3B-EB08-DE4D-8F1F-D62D9AC84E58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771A7-465B-7947-83B1-CB7238E27686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B366-E249-8545-982D-E96378BBAC2D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AC20-6770-D34F-9308-718C0AE9D568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4035-B419-9245-86B4-CB668996A490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C118-A5A8-D94E-86CF-BA313BA47A0D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46C2-2F8B-5D4C-AB7E-A009B6015ABB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88A3-47F4-C64A-965B-8F6A2766F8DD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F128-6D76-D64D-9F16-F819398E651E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F6E1-9D43-E74D-8E5B-6DC1FA663828}" type="datetime1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jpeg"/><Relationship Id="rId15" Type="http://schemas.openxmlformats.org/officeDocument/2006/relationships/image" Target="../media/image12.tif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836C-112B-0EFB-74E1-AF87AA8E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69">
            <a:extLst>
              <a:ext uri="{FF2B5EF4-FFF2-40B4-BE49-F238E27FC236}">
                <a16:creationId xmlns:a16="http://schemas.microsoft.com/office/drawing/2014/main" id="{EACBC404-D56D-EE4B-80C0-024F4D11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1764" y="1403867"/>
            <a:ext cx="1838252" cy="953363"/>
          </a:xfrm>
          <a:prstGeom prst="rect">
            <a:avLst/>
          </a:prstGeom>
        </p:spPr>
      </p:pic>
      <p:sp>
        <p:nvSpPr>
          <p:cNvPr id="684" name="TextBox 683">
            <a:extLst>
              <a:ext uri="{FF2B5EF4-FFF2-40B4-BE49-F238E27FC236}">
                <a16:creationId xmlns:a16="http://schemas.microsoft.com/office/drawing/2014/main" id="{587E11B6-3B85-7278-1A32-1850AC64F73D}"/>
              </a:ext>
            </a:extLst>
          </p:cNvPr>
          <p:cNvSpPr txBox="1"/>
          <p:nvPr/>
        </p:nvSpPr>
        <p:spPr>
          <a:xfrm>
            <a:off x="403340" y="6046050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Frames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(Slow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53E7962-5A95-951D-E512-42555D52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9893" y="472950"/>
            <a:ext cx="1240757" cy="1930882"/>
          </a:xfrm>
          <a:prstGeom prst="rect">
            <a:avLst/>
          </a:prstGeom>
        </p:spPr>
      </p:pic>
      <p:sp>
        <p:nvSpPr>
          <p:cNvPr id="450" name="TextBox 449">
            <a:extLst>
              <a:ext uri="{FF2B5EF4-FFF2-40B4-BE49-F238E27FC236}">
                <a16:creationId xmlns:a16="http://schemas.microsoft.com/office/drawing/2014/main" id="{2A9559F3-AC1C-271C-3D5A-3E0DC6DA0C46}"/>
              </a:ext>
            </a:extLst>
          </p:cNvPr>
          <p:cNvSpPr txBox="1"/>
          <p:nvPr/>
        </p:nvSpPr>
        <p:spPr>
          <a:xfrm>
            <a:off x="115096" y="2403686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100" kern="100" dirty="0">
                <a:latin typeface="Times New Roman" panose="02020603050405020304" pitchFamily="18" charset="0"/>
              </a:rPr>
              <a:t>TI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-AWR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1843</a:t>
            </a:r>
          </a:p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77-81GHz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Tx2Rx4</a:t>
            </a:r>
          </a:p>
        </p:txBody>
      </p:sp>
      <p:sp>
        <p:nvSpPr>
          <p:cNvPr id="461" name="圆角矩形 32">
            <a:extLst>
              <a:ext uri="{FF2B5EF4-FFF2-40B4-BE49-F238E27FC236}">
                <a16:creationId xmlns:a16="http://schemas.microsoft.com/office/drawing/2014/main" id="{1E96540D-9588-BF7F-550F-3E81D0730EB0}"/>
              </a:ext>
            </a:extLst>
          </p:cNvPr>
          <p:cNvSpPr/>
          <p:nvPr/>
        </p:nvSpPr>
        <p:spPr>
          <a:xfrm>
            <a:off x="141139" y="3647314"/>
            <a:ext cx="5763443" cy="2678616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3857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476" name="矩形 33">
            <a:extLst>
              <a:ext uri="{FF2B5EF4-FFF2-40B4-BE49-F238E27FC236}">
                <a16:creationId xmlns:a16="http://schemas.microsoft.com/office/drawing/2014/main" id="{950E0FDC-4C8A-8904-B053-70811283F672}"/>
              </a:ext>
            </a:extLst>
          </p:cNvPr>
          <p:cNvSpPr/>
          <p:nvPr/>
        </p:nvSpPr>
        <p:spPr>
          <a:xfrm>
            <a:off x="161002" y="3678572"/>
            <a:ext cx="295902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(a)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Rough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Localization</a:t>
            </a:r>
            <a:endParaRPr kumimoji="1" lang="zh-CN" altLang="en-US" sz="1200" b="1" dirty="0">
              <a:solidFill>
                <a:srgbClr val="385723"/>
              </a:solidFill>
              <a:latin typeface="Times" pitchFamily="2" charset="0"/>
            </a:endParaRPr>
          </a:p>
        </p:txBody>
      </p:sp>
      <p:sp>
        <p:nvSpPr>
          <p:cNvPr id="668" name="Down Arrow 667">
            <a:extLst>
              <a:ext uri="{FF2B5EF4-FFF2-40B4-BE49-F238E27FC236}">
                <a16:creationId xmlns:a16="http://schemas.microsoft.com/office/drawing/2014/main" id="{F5C57362-FD88-C995-FBCF-15773C7178A0}"/>
              </a:ext>
            </a:extLst>
          </p:cNvPr>
          <p:cNvSpPr/>
          <p:nvPr/>
        </p:nvSpPr>
        <p:spPr>
          <a:xfrm>
            <a:off x="737277" y="291584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2BC98749-84DC-EE03-3AF7-C2440934C6DC}"/>
              </a:ext>
            </a:extLst>
          </p:cNvPr>
          <p:cNvSpPr txBox="1"/>
          <p:nvPr/>
        </p:nvSpPr>
        <p:spPr>
          <a:xfrm>
            <a:off x="1119573" y="3040749"/>
            <a:ext cx="1745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Format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Radar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</a:p>
          <a:p>
            <a:pPr algn="ctr"/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the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Data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Matrix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8F23A1C4-92DE-DBFC-DDC1-997FA6F4A376}"/>
              </a:ext>
            </a:extLst>
          </p:cNvPr>
          <p:cNvSpPr txBox="1"/>
          <p:nvPr/>
        </p:nvSpPr>
        <p:spPr>
          <a:xfrm>
            <a:off x="2479831" y="4495881"/>
            <a:ext cx="831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FFT</a:t>
            </a:r>
          </a:p>
        </p:txBody>
      </p:sp>
      <p:graphicFrame>
        <p:nvGraphicFramePr>
          <p:cNvPr id="679" name="Table 678">
            <a:extLst>
              <a:ext uri="{FF2B5EF4-FFF2-40B4-BE49-F238E27FC236}">
                <a16:creationId xmlns:a16="http://schemas.microsoft.com/office/drawing/2014/main" id="{3D97186D-6597-95D5-D7AB-6B6672A7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29809"/>
              </p:ext>
            </p:extLst>
          </p:nvPr>
        </p:nvGraphicFramePr>
        <p:xfrm>
          <a:off x="1446804" y="4158035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0" name="Table 679">
            <a:extLst>
              <a:ext uri="{FF2B5EF4-FFF2-40B4-BE49-F238E27FC236}">
                <a16:creationId xmlns:a16="http://schemas.microsoft.com/office/drawing/2014/main" id="{7B64A940-2B90-22AA-6CFB-F761506D9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763977"/>
              </p:ext>
            </p:extLst>
          </p:nvPr>
        </p:nvGraphicFramePr>
        <p:xfrm>
          <a:off x="912130" y="4570363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1" name="Table 680">
            <a:extLst>
              <a:ext uri="{FF2B5EF4-FFF2-40B4-BE49-F238E27FC236}">
                <a16:creationId xmlns:a16="http://schemas.microsoft.com/office/drawing/2014/main" id="{95583FC4-FB09-3019-60E2-44851D87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88563"/>
              </p:ext>
            </p:extLst>
          </p:nvPr>
        </p:nvGraphicFramePr>
        <p:xfrm>
          <a:off x="665548" y="4823167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cxnSp>
        <p:nvCxnSpPr>
          <p:cNvPr id="682" name="直线箭头连接符 256">
            <a:extLst>
              <a:ext uri="{FF2B5EF4-FFF2-40B4-BE49-F238E27FC236}">
                <a16:creationId xmlns:a16="http://schemas.microsoft.com/office/drawing/2014/main" id="{4F645A54-EBF1-3CF1-3036-1EE4AED22AC4}"/>
              </a:ext>
            </a:extLst>
          </p:cNvPr>
          <p:cNvCxnSpPr>
            <a:cxnSpLocks/>
          </p:cNvCxnSpPr>
          <p:nvPr/>
        </p:nvCxnSpPr>
        <p:spPr>
          <a:xfrm>
            <a:off x="665548" y="6051986"/>
            <a:ext cx="11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7B34271C-B27F-45C4-4564-0DA26BA546EC}"/>
              </a:ext>
            </a:extLst>
          </p:cNvPr>
          <p:cNvSpPr txBox="1"/>
          <p:nvPr/>
        </p:nvSpPr>
        <p:spPr>
          <a:xfrm>
            <a:off x="141721" y="4624591"/>
            <a:ext cx="369332" cy="150018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Chirps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(Fast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cxnSp>
        <p:nvCxnSpPr>
          <p:cNvPr id="686" name="直线箭头连接符 256">
            <a:extLst>
              <a:ext uri="{FF2B5EF4-FFF2-40B4-BE49-F238E27FC236}">
                <a16:creationId xmlns:a16="http://schemas.microsoft.com/office/drawing/2014/main" id="{EAE7FB56-0F14-5B7E-EF2F-D149B64A79B8}"/>
              </a:ext>
            </a:extLst>
          </p:cNvPr>
          <p:cNvCxnSpPr>
            <a:cxnSpLocks/>
          </p:cNvCxnSpPr>
          <p:nvPr/>
        </p:nvCxnSpPr>
        <p:spPr>
          <a:xfrm flipV="1">
            <a:off x="536379" y="4793378"/>
            <a:ext cx="0" cy="11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8" name="TextBox 687">
            <a:extLst>
              <a:ext uri="{FF2B5EF4-FFF2-40B4-BE49-F238E27FC236}">
                <a16:creationId xmlns:a16="http://schemas.microsoft.com/office/drawing/2014/main" id="{33D00B7B-F060-D4DC-C193-FC3BC79CE54A}"/>
              </a:ext>
            </a:extLst>
          </p:cNvPr>
          <p:cNvSpPr txBox="1"/>
          <p:nvPr/>
        </p:nvSpPr>
        <p:spPr>
          <a:xfrm rot="18554497">
            <a:off x="1802757" y="5595567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Virtual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Antenna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Channels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latin typeface="Times New Roman" panose="02020603050405020304" pitchFamily="18" charset="0"/>
              </a:rPr>
              <a:t>AoA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689" name="直线箭头连接符 256">
            <a:extLst>
              <a:ext uri="{FF2B5EF4-FFF2-40B4-BE49-F238E27FC236}">
                <a16:creationId xmlns:a16="http://schemas.microsoft.com/office/drawing/2014/main" id="{74302217-4779-B144-11E7-7DB16F833C12}"/>
              </a:ext>
            </a:extLst>
          </p:cNvPr>
          <p:cNvCxnSpPr>
            <a:cxnSpLocks/>
          </p:cNvCxnSpPr>
          <p:nvPr/>
        </p:nvCxnSpPr>
        <p:spPr>
          <a:xfrm flipV="1">
            <a:off x="2161694" y="5357455"/>
            <a:ext cx="600958" cy="69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>
            <a:extLst>
              <a:ext uri="{FF2B5EF4-FFF2-40B4-BE49-F238E27FC236}">
                <a16:creationId xmlns:a16="http://schemas.microsoft.com/office/drawing/2014/main" id="{D0F3A0D1-3B1B-CAD6-F58F-10616FD63BA5}"/>
              </a:ext>
            </a:extLst>
          </p:cNvPr>
          <p:cNvSpPr txBox="1"/>
          <p:nvPr/>
        </p:nvSpPr>
        <p:spPr>
          <a:xfrm rot="18226598">
            <a:off x="2052100" y="5342041"/>
            <a:ext cx="3526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/>
              <a:t>…</a:t>
            </a:r>
            <a:endParaRPr lang="en-CN" sz="1600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4FD257D-27D5-0B1F-7910-A1C8607433B5}"/>
              </a:ext>
            </a:extLst>
          </p:cNvPr>
          <p:cNvSpPr txBox="1"/>
          <p:nvPr/>
        </p:nvSpPr>
        <p:spPr>
          <a:xfrm>
            <a:off x="1674306" y="5778303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E30285DF-D29F-32DF-BFBA-117802AA3C6C}"/>
              </a:ext>
            </a:extLst>
          </p:cNvPr>
          <p:cNvSpPr txBox="1"/>
          <p:nvPr/>
        </p:nvSpPr>
        <p:spPr>
          <a:xfrm>
            <a:off x="1911091" y="5544066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C0679499-BE9F-1905-1F4F-2362C4754E6D}"/>
              </a:ext>
            </a:extLst>
          </p:cNvPr>
          <p:cNvSpPr txBox="1"/>
          <p:nvPr/>
        </p:nvSpPr>
        <p:spPr>
          <a:xfrm>
            <a:off x="2218217" y="5138652"/>
            <a:ext cx="666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576471B2-CBEC-44C0-A4A6-5F2269A24DD8}"/>
              </a:ext>
            </a:extLst>
          </p:cNvPr>
          <p:cNvSpPr txBox="1"/>
          <p:nvPr/>
        </p:nvSpPr>
        <p:spPr>
          <a:xfrm>
            <a:off x="2332920" y="2401022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Subject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Random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Body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Position</a:t>
            </a:r>
          </a:p>
        </p:txBody>
      </p:sp>
      <p:sp>
        <p:nvSpPr>
          <p:cNvPr id="700" name="Freeform 699">
            <a:extLst>
              <a:ext uri="{FF2B5EF4-FFF2-40B4-BE49-F238E27FC236}">
                <a16:creationId xmlns:a16="http://schemas.microsoft.com/office/drawing/2014/main" id="{70561896-0147-E9A1-2F5D-9605456601D3}"/>
              </a:ext>
            </a:extLst>
          </p:cNvPr>
          <p:cNvSpPr/>
          <p:nvPr/>
        </p:nvSpPr>
        <p:spPr>
          <a:xfrm flipH="1">
            <a:off x="1146723" y="603648"/>
            <a:ext cx="2010009" cy="466443"/>
          </a:xfrm>
          <a:custGeom>
            <a:avLst/>
            <a:gdLst>
              <a:gd name="connsiteX0" fmla="*/ 0 w 1384126"/>
              <a:gd name="connsiteY0" fmla="*/ 450937 h 450937"/>
              <a:gd name="connsiteX1" fmla="*/ 294362 w 1384126"/>
              <a:gd name="connsiteY1" fmla="*/ 150313 h 450937"/>
              <a:gd name="connsiteX2" fmla="*/ 876822 w 1384126"/>
              <a:gd name="connsiteY2" fmla="*/ 294362 h 450937"/>
              <a:gd name="connsiteX3" fmla="*/ 1384126 w 1384126"/>
              <a:gd name="connsiteY3" fmla="*/ 0 h 45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126" h="450937">
                <a:moveTo>
                  <a:pt x="0" y="450937"/>
                </a:moveTo>
                <a:cubicBezTo>
                  <a:pt x="74112" y="313673"/>
                  <a:pt x="148225" y="176409"/>
                  <a:pt x="294362" y="150313"/>
                </a:cubicBezTo>
                <a:cubicBezTo>
                  <a:pt x="440499" y="124217"/>
                  <a:pt x="695195" y="319414"/>
                  <a:pt x="876822" y="294362"/>
                </a:cubicBezTo>
                <a:cubicBezTo>
                  <a:pt x="1058449" y="269310"/>
                  <a:pt x="1293312" y="52192"/>
                  <a:pt x="138412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1" name="Freeform 700">
            <a:extLst>
              <a:ext uri="{FF2B5EF4-FFF2-40B4-BE49-F238E27FC236}">
                <a16:creationId xmlns:a16="http://schemas.microsoft.com/office/drawing/2014/main" id="{D6C7C386-3969-FD69-D881-CD5AEF1BBB01}"/>
              </a:ext>
            </a:extLst>
          </p:cNvPr>
          <p:cNvSpPr/>
          <p:nvPr/>
        </p:nvSpPr>
        <p:spPr>
          <a:xfrm flipH="1">
            <a:off x="1146722" y="600528"/>
            <a:ext cx="1881483" cy="720166"/>
          </a:xfrm>
          <a:custGeom>
            <a:avLst/>
            <a:gdLst>
              <a:gd name="connsiteX0" fmla="*/ 0 w 1515649"/>
              <a:gd name="connsiteY0" fmla="*/ 450936 h 630077"/>
              <a:gd name="connsiteX1" fmla="*/ 407096 w 1515649"/>
              <a:gd name="connsiteY1" fmla="*/ 388306 h 630077"/>
              <a:gd name="connsiteX2" fmla="*/ 964504 w 1515649"/>
              <a:gd name="connsiteY2" fmla="*/ 620038 h 630077"/>
              <a:gd name="connsiteX3" fmla="*/ 1515649 w 1515649"/>
              <a:gd name="connsiteY3" fmla="*/ 0 h 63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649" h="630077">
                <a:moveTo>
                  <a:pt x="0" y="450936"/>
                </a:moveTo>
                <a:cubicBezTo>
                  <a:pt x="123172" y="405529"/>
                  <a:pt x="246345" y="360122"/>
                  <a:pt x="407096" y="388306"/>
                </a:cubicBezTo>
                <a:cubicBezTo>
                  <a:pt x="567847" y="416490"/>
                  <a:pt x="779745" y="684756"/>
                  <a:pt x="964504" y="620038"/>
                </a:cubicBezTo>
                <a:cubicBezTo>
                  <a:pt x="1149263" y="555320"/>
                  <a:pt x="1332456" y="277660"/>
                  <a:pt x="151564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2" name="Freeform 701">
            <a:extLst>
              <a:ext uri="{FF2B5EF4-FFF2-40B4-BE49-F238E27FC236}">
                <a16:creationId xmlns:a16="http://schemas.microsoft.com/office/drawing/2014/main" id="{6C0C69EB-E102-3B16-CD06-294CB4C8089A}"/>
              </a:ext>
            </a:extLst>
          </p:cNvPr>
          <p:cNvSpPr/>
          <p:nvPr/>
        </p:nvSpPr>
        <p:spPr>
          <a:xfrm flipH="1">
            <a:off x="1144911" y="600526"/>
            <a:ext cx="2336663" cy="940243"/>
          </a:xfrm>
          <a:custGeom>
            <a:avLst/>
            <a:gdLst>
              <a:gd name="connsiteX0" fmla="*/ 0 w 1152394"/>
              <a:gd name="connsiteY0" fmla="*/ 720246 h 835054"/>
              <a:gd name="connsiteX1" fmla="*/ 620038 w 1152394"/>
              <a:gd name="connsiteY1" fmla="*/ 776613 h 835054"/>
              <a:gd name="connsiteX2" fmla="*/ 1152394 w 1152394"/>
              <a:gd name="connsiteY2" fmla="*/ 0 h 83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394" h="835054">
                <a:moveTo>
                  <a:pt x="0" y="720246"/>
                </a:moveTo>
                <a:cubicBezTo>
                  <a:pt x="213986" y="808450"/>
                  <a:pt x="427972" y="896654"/>
                  <a:pt x="620038" y="776613"/>
                </a:cubicBezTo>
                <a:cubicBezTo>
                  <a:pt x="812104" y="656572"/>
                  <a:pt x="1152394" y="0"/>
                  <a:pt x="1152394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06782FE4-887F-5231-494E-BBB8AA9DC12B}"/>
              </a:ext>
            </a:extLst>
          </p:cNvPr>
          <p:cNvSpPr/>
          <p:nvPr/>
        </p:nvSpPr>
        <p:spPr>
          <a:xfrm>
            <a:off x="2990860" y="1095555"/>
            <a:ext cx="82251" cy="822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5FA2C6C2-D22B-D8F9-519E-5C3EA25B9800}"/>
              </a:ext>
            </a:extLst>
          </p:cNvPr>
          <p:cNvSpPr/>
          <p:nvPr/>
        </p:nvSpPr>
        <p:spPr>
          <a:xfrm>
            <a:off x="3401446" y="1374178"/>
            <a:ext cx="82251" cy="822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FA530676-9E3E-4A7B-5703-537F525A02AA}"/>
              </a:ext>
            </a:extLst>
          </p:cNvPr>
          <p:cNvSpPr/>
          <p:nvPr/>
        </p:nvSpPr>
        <p:spPr>
          <a:xfrm>
            <a:off x="3129145" y="1014322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026" name="Picture 2" descr="Full view">
            <a:extLst>
              <a:ext uri="{FF2B5EF4-FFF2-40B4-BE49-F238E27FC236}">
                <a16:creationId xmlns:a16="http://schemas.microsoft.com/office/drawing/2014/main" id="{BC484D3E-5A96-ECA8-C132-58F27AB9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t="24402" r="23120" b="24678"/>
          <a:stretch/>
        </p:blipFill>
        <p:spPr bwMode="auto">
          <a:xfrm>
            <a:off x="533278" y="344759"/>
            <a:ext cx="603181" cy="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" name="TextBox 387">
            <a:extLst>
              <a:ext uri="{FF2B5EF4-FFF2-40B4-BE49-F238E27FC236}">
                <a16:creationId xmlns:a16="http://schemas.microsoft.com/office/drawing/2014/main" id="{24EE0964-AA01-B304-DE27-F82C6844107F}"/>
              </a:ext>
            </a:extLst>
          </p:cNvPr>
          <p:cNvSpPr txBox="1"/>
          <p:nvPr/>
        </p:nvSpPr>
        <p:spPr>
          <a:xfrm>
            <a:off x="251185" y="936596"/>
            <a:ext cx="1167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ECG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Monitor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24E356-DBA0-3C43-9885-BC9337400238}"/>
              </a:ext>
            </a:extLst>
          </p:cNvPr>
          <p:cNvSpPr txBox="1"/>
          <p:nvPr/>
        </p:nvSpPr>
        <p:spPr>
          <a:xfrm>
            <a:off x="3849332" y="6001326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Object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Detection</a:t>
            </a:r>
          </a:p>
        </p:txBody>
      </p:sp>
      <p:sp>
        <p:nvSpPr>
          <p:cNvPr id="391" name="圆角矩形 32">
            <a:extLst>
              <a:ext uri="{FF2B5EF4-FFF2-40B4-BE49-F238E27FC236}">
                <a16:creationId xmlns:a16="http://schemas.microsoft.com/office/drawing/2014/main" id="{D81E9540-EE1C-C776-F84D-9B3E096839F9}"/>
              </a:ext>
            </a:extLst>
          </p:cNvPr>
          <p:cNvSpPr/>
          <p:nvPr/>
        </p:nvSpPr>
        <p:spPr>
          <a:xfrm>
            <a:off x="4243044" y="201061"/>
            <a:ext cx="7650819" cy="2705840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C65A1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392" name="矩形 33">
            <a:extLst>
              <a:ext uri="{FF2B5EF4-FFF2-40B4-BE49-F238E27FC236}">
                <a16:creationId xmlns:a16="http://schemas.microsoft.com/office/drawing/2014/main" id="{E9636F0D-B30F-A1BA-AF1F-8377F758A27C}"/>
              </a:ext>
            </a:extLst>
          </p:cNvPr>
          <p:cNvSpPr/>
          <p:nvPr/>
        </p:nvSpPr>
        <p:spPr>
          <a:xfrm>
            <a:off x="4240400" y="182462"/>
            <a:ext cx="3740170" cy="274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(b)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Cardio-Focusing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and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-Tracking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(CFT)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Algorithm</a:t>
            </a:r>
            <a:endParaRPr kumimoji="1" lang="zh-CN" altLang="en-US" sz="1185" b="1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7E2E3E6-1888-BA78-52B1-FF9E9AE6345A}"/>
              </a:ext>
            </a:extLst>
          </p:cNvPr>
          <p:cNvSpPr/>
          <p:nvPr/>
        </p:nvSpPr>
        <p:spPr>
          <a:xfrm rot="10800000">
            <a:off x="4854808" y="2938752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050CF-9468-260A-D61A-3DC364220799}"/>
              </a:ext>
            </a:extLst>
          </p:cNvPr>
          <p:cNvSpPr txBox="1"/>
          <p:nvPr/>
        </p:nvSpPr>
        <p:spPr>
          <a:xfrm>
            <a:off x="3223420" y="3077458"/>
            <a:ext cx="1825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Provide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Initial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State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endParaRPr lang="en-US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>
                <a:latin typeface="Times New Roman" panose="02020603050405020304" pitchFamily="18" charset="0"/>
              </a:rPr>
              <a:t>CFT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  <p:sp>
        <p:nvSpPr>
          <p:cNvPr id="4" name="圆角矩形 32">
            <a:extLst>
              <a:ext uri="{FF2B5EF4-FFF2-40B4-BE49-F238E27FC236}">
                <a16:creationId xmlns:a16="http://schemas.microsoft.com/office/drawing/2014/main" id="{010B2C7E-C728-E0B9-BE8B-785A235B5FA7}"/>
              </a:ext>
            </a:extLst>
          </p:cNvPr>
          <p:cNvSpPr/>
          <p:nvPr/>
        </p:nvSpPr>
        <p:spPr>
          <a:xfrm rot="16200000">
            <a:off x="7638145" y="2067331"/>
            <a:ext cx="2675734" cy="5835702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24" dirty="0">
              <a:solidFill>
                <a:srgbClr val="D7BF7E"/>
              </a:solidFill>
              <a:highlight>
                <a:srgbClr val="D7BF7E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2A8F-B93C-BEF3-D3D3-BF3C1E359DC5}"/>
              </a:ext>
            </a:extLst>
          </p:cNvPr>
          <p:cNvSpPr txBox="1"/>
          <p:nvPr/>
        </p:nvSpPr>
        <p:spPr>
          <a:xfrm>
            <a:off x="6119257" y="3704099"/>
            <a:ext cx="2518006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Deep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Learning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for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ECG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Recovery</a:t>
            </a:r>
            <a:endParaRPr lang="en-CN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F66D-397D-B48A-0E7E-0BC016E7436F}"/>
              </a:ext>
            </a:extLst>
          </p:cNvPr>
          <p:cNvSpPr txBox="1"/>
          <p:nvPr/>
        </p:nvSpPr>
        <p:spPr>
          <a:xfrm>
            <a:off x="8221018" y="2440616"/>
            <a:ext cx="1082997" cy="27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Space</a:t>
            </a:r>
          </a:p>
        </p:txBody>
      </p:sp>
      <p:pic>
        <p:nvPicPr>
          <p:cNvPr id="28" name="图片 16">
            <a:extLst>
              <a:ext uri="{FF2B5EF4-FFF2-40B4-BE49-F238E27FC236}">
                <a16:creationId xmlns:a16="http://schemas.microsoft.com/office/drawing/2014/main" id="{EC5DE52A-B37D-986C-7D6E-92D59D09D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295186"/>
              </a:clrFrom>
              <a:clrTo>
                <a:srgbClr val="295186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439" y1="45225" x2="41439" y2="45225"/>
                        <a14:backgroundMark x1="35856" y1="211" x2="37407" y2="7022"/>
                        <a14:backgroundMark x1="37407" y1="7022" x2="34119" y2="13413"/>
                        <a14:backgroundMark x1="34119" y1="13413" x2="20099" y2="23034"/>
                        <a14:backgroundMark x1="20099" y1="23034" x2="6390" y2="27949"/>
                        <a14:backgroundMark x1="6390" y1="27949" x2="931" y2="42275"/>
                        <a14:backgroundMark x1="931" y1="42275" x2="1427" y2="61938"/>
                        <a14:backgroundMark x1="1427" y1="61938" x2="2357" y2="54424"/>
                        <a14:backgroundMark x1="2357" y1="54424" x2="1117" y2="2107"/>
                        <a14:backgroundMark x1="1117" y1="2107" x2="35050" y2="632"/>
                        <a14:backgroundMark x1="35050" y1="632" x2="35422" y2="203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</a:extLst>
          </a:blip>
          <a:srcRect l="20932" t="19566" r="20255" b="7834"/>
          <a:stretch/>
        </p:blipFill>
        <p:spPr>
          <a:xfrm>
            <a:off x="8181735" y="822699"/>
            <a:ext cx="1161564" cy="126662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14E46F1-AD13-CAD6-F1BE-B4F6C2851F1E}"/>
              </a:ext>
            </a:extLst>
          </p:cNvPr>
          <p:cNvSpPr/>
          <p:nvPr/>
        </p:nvSpPr>
        <p:spPr>
          <a:xfrm>
            <a:off x="8028505" y="713618"/>
            <a:ext cx="1468025" cy="1502565"/>
          </a:xfrm>
          <a:prstGeom prst="cub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" name="直线箭头连接符 256">
            <a:extLst>
              <a:ext uri="{FF2B5EF4-FFF2-40B4-BE49-F238E27FC236}">
                <a16:creationId xmlns:a16="http://schemas.microsoft.com/office/drawing/2014/main" id="{C0DA585B-504F-9E63-8B6A-81C8972BB592}"/>
              </a:ext>
            </a:extLst>
          </p:cNvPr>
          <p:cNvCxnSpPr>
            <a:cxnSpLocks/>
          </p:cNvCxnSpPr>
          <p:nvPr/>
        </p:nvCxnSpPr>
        <p:spPr>
          <a:xfrm>
            <a:off x="8007553" y="2305752"/>
            <a:ext cx="1116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51F37-06BF-B6FA-BB00-6E0F36329663}"/>
              </a:ext>
            </a:extLst>
          </p:cNvPr>
          <p:cNvSpPr txBox="1"/>
          <p:nvPr/>
        </p:nvSpPr>
        <p:spPr>
          <a:xfrm>
            <a:off x="8353182" y="2231485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cxnSp>
        <p:nvCxnSpPr>
          <p:cNvPr id="16" name="直线箭头连接符 256">
            <a:extLst>
              <a:ext uri="{FF2B5EF4-FFF2-40B4-BE49-F238E27FC236}">
                <a16:creationId xmlns:a16="http://schemas.microsoft.com/office/drawing/2014/main" id="{1A2BC4B5-58F1-1985-0916-994DF1F62A47}"/>
              </a:ext>
            </a:extLst>
          </p:cNvPr>
          <p:cNvCxnSpPr>
            <a:cxnSpLocks/>
          </p:cNvCxnSpPr>
          <p:nvPr/>
        </p:nvCxnSpPr>
        <p:spPr>
          <a:xfrm flipV="1">
            <a:off x="9203435" y="1877123"/>
            <a:ext cx="435043" cy="44082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EFE86A-E00A-57EE-31D9-68DB406DD820}"/>
              </a:ext>
            </a:extLst>
          </p:cNvPr>
          <p:cNvSpPr txBox="1"/>
          <p:nvPr/>
        </p:nvSpPr>
        <p:spPr>
          <a:xfrm rot="18727992">
            <a:off x="9206039" y="1996497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0.2m</a:t>
            </a:r>
          </a:p>
        </p:txBody>
      </p:sp>
      <p:cxnSp>
        <p:nvCxnSpPr>
          <p:cNvPr id="21" name="直线箭头连接符 256">
            <a:extLst>
              <a:ext uri="{FF2B5EF4-FFF2-40B4-BE49-F238E27FC236}">
                <a16:creationId xmlns:a16="http://schemas.microsoft.com/office/drawing/2014/main" id="{3EE70353-33EB-98BF-1187-913987A33A1E}"/>
              </a:ext>
            </a:extLst>
          </p:cNvPr>
          <p:cNvCxnSpPr>
            <a:cxnSpLocks/>
          </p:cNvCxnSpPr>
          <p:nvPr/>
        </p:nvCxnSpPr>
        <p:spPr>
          <a:xfrm>
            <a:off x="7892097" y="1100822"/>
            <a:ext cx="0" cy="108369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7A82B-56DB-2F33-3550-E52C66DFE48C}"/>
              </a:ext>
            </a:extLst>
          </p:cNvPr>
          <p:cNvSpPr txBox="1"/>
          <p:nvPr/>
        </p:nvSpPr>
        <p:spPr>
          <a:xfrm rot="16200000">
            <a:off x="7692792" y="1577618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E4D1F-69E9-A347-7D8A-AFCA5D15FBA1}"/>
              </a:ext>
            </a:extLst>
          </p:cNvPr>
          <p:cNvSpPr txBox="1"/>
          <p:nvPr/>
        </p:nvSpPr>
        <p:spPr>
          <a:xfrm>
            <a:off x="4210990" y="2560695"/>
            <a:ext cx="2768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Cardio-Focused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(CF)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point</a:t>
            </a:r>
          </a:p>
        </p:txBody>
      </p:sp>
      <p:cxnSp>
        <p:nvCxnSpPr>
          <p:cNvPr id="36" name="直线箭头连接符 256">
            <a:extLst>
              <a:ext uri="{FF2B5EF4-FFF2-40B4-BE49-F238E27FC236}">
                <a16:creationId xmlns:a16="http://schemas.microsoft.com/office/drawing/2014/main" id="{18853F03-FBB8-6AB3-619C-5C626D7E08CB}"/>
              </a:ext>
            </a:extLst>
          </p:cNvPr>
          <p:cNvCxnSpPr>
            <a:cxnSpLocks/>
          </p:cNvCxnSpPr>
          <p:nvPr/>
        </p:nvCxnSpPr>
        <p:spPr>
          <a:xfrm flipV="1">
            <a:off x="7013036" y="1410406"/>
            <a:ext cx="758136" cy="489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256">
            <a:extLst>
              <a:ext uri="{FF2B5EF4-FFF2-40B4-BE49-F238E27FC236}">
                <a16:creationId xmlns:a16="http://schemas.microsoft.com/office/drawing/2014/main" id="{086D043A-B0DA-2ED3-9019-733294775020}"/>
              </a:ext>
            </a:extLst>
          </p:cNvPr>
          <p:cNvCxnSpPr>
            <a:cxnSpLocks/>
            <a:endCxn id="666" idx="3"/>
          </p:cNvCxnSpPr>
          <p:nvPr/>
        </p:nvCxnSpPr>
        <p:spPr>
          <a:xfrm flipH="1">
            <a:off x="7013036" y="1645038"/>
            <a:ext cx="682414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256">
            <a:extLst>
              <a:ext uri="{FF2B5EF4-FFF2-40B4-BE49-F238E27FC236}">
                <a16:creationId xmlns:a16="http://schemas.microsoft.com/office/drawing/2014/main" id="{0DEBBE6D-75B2-1B1D-A605-B01E7A3753D7}"/>
              </a:ext>
            </a:extLst>
          </p:cNvPr>
          <p:cNvCxnSpPr>
            <a:cxnSpLocks/>
            <a:stCxn id="466" idx="2"/>
            <a:endCxn id="484" idx="1"/>
          </p:cNvCxnSpPr>
          <p:nvPr/>
        </p:nvCxnSpPr>
        <p:spPr>
          <a:xfrm flipV="1">
            <a:off x="8930294" y="765258"/>
            <a:ext cx="988844" cy="238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48B31E-F577-A897-9E3A-9DCFD016C0AD}"/>
              </a:ext>
            </a:extLst>
          </p:cNvPr>
          <p:cNvSpPr txBox="1"/>
          <p:nvPr/>
        </p:nvSpPr>
        <p:spPr>
          <a:xfrm>
            <a:off x="9687386" y="2625733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High-SNR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F9A9903D-D1DC-1471-C097-5AA81FF02C0F}"/>
              </a:ext>
            </a:extLst>
          </p:cNvPr>
          <p:cNvSpPr/>
          <p:nvPr/>
        </p:nvSpPr>
        <p:spPr>
          <a:xfrm>
            <a:off x="10735437" y="294035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D002CD-AC0F-0B49-E26F-21FE14CD2568}"/>
              </a:ext>
            </a:extLst>
          </p:cNvPr>
          <p:cNvSpPr txBox="1"/>
          <p:nvPr/>
        </p:nvSpPr>
        <p:spPr>
          <a:xfrm>
            <a:off x="9247794" y="3077479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Convert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Spectrogram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07508B-214B-DBC2-471B-F6E5C10082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00070" y="1697328"/>
            <a:ext cx="1838253" cy="953363"/>
          </a:xfrm>
          <a:prstGeom prst="rect">
            <a:avLst/>
          </a:prstGeom>
        </p:spPr>
      </p:pic>
      <p:cxnSp>
        <p:nvCxnSpPr>
          <p:cNvPr id="462" name="直线箭头连接符 256">
            <a:extLst>
              <a:ext uri="{FF2B5EF4-FFF2-40B4-BE49-F238E27FC236}">
                <a16:creationId xmlns:a16="http://schemas.microsoft.com/office/drawing/2014/main" id="{C0B3E293-5A79-9441-8A28-B4EC3B37D625}"/>
              </a:ext>
            </a:extLst>
          </p:cNvPr>
          <p:cNvCxnSpPr>
            <a:cxnSpLocks/>
          </p:cNvCxnSpPr>
          <p:nvPr/>
        </p:nvCxnSpPr>
        <p:spPr>
          <a:xfrm>
            <a:off x="8835013" y="1474948"/>
            <a:ext cx="971672" cy="306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5" name="Oval 464">
            <a:extLst>
              <a:ext uri="{FF2B5EF4-FFF2-40B4-BE49-F238E27FC236}">
                <a16:creationId xmlns:a16="http://schemas.microsoft.com/office/drawing/2014/main" id="{DF992946-B9E1-578F-1D8E-98C6DCBFF692}"/>
              </a:ext>
            </a:extLst>
          </p:cNvPr>
          <p:cNvSpPr/>
          <p:nvPr/>
        </p:nvSpPr>
        <p:spPr>
          <a:xfrm>
            <a:off x="8792566" y="1438391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DA76B223-0089-8CAD-4A96-209E70D3493A}"/>
              </a:ext>
            </a:extLst>
          </p:cNvPr>
          <p:cNvSpPr/>
          <p:nvPr/>
        </p:nvSpPr>
        <p:spPr>
          <a:xfrm>
            <a:off x="8930294" y="963127"/>
            <a:ext cx="82251" cy="82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B2AD9494-3307-2413-D535-5A68BB6DC7BA}"/>
              </a:ext>
            </a:extLst>
          </p:cNvPr>
          <p:cNvCxnSpPr>
            <a:cxnSpLocks/>
          </p:cNvCxnSpPr>
          <p:nvPr/>
        </p:nvCxnSpPr>
        <p:spPr>
          <a:xfrm flipV="1">
            <a:off x="9739354" y="145600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86BF51-13C7-1A15-9F01-4EBCAC9A51D0}"/>
              </a:ext>
            </a:extLst>
          </p:cNvPr>
          <p:cNvGrpSpPr/>
          <p:nvPr/>
        </p:nvGrpSpPr>
        <p:grpSpPr>
          <a:xfrm>
            <a:off x="6068413" y="4316845"/>
            <a:ext cx="2305497" cy="1821076"/>
            <a:chOff x="6137331" y="4345030"/>
            <a:chExt cx="2305497" cy="1821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1215B1-6408-4579-ACC0-2F95CC12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0443" y="4345030"/>
              <a:ext cx="1832385" cy="10933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166C09-9F0C-A0ED-8730-8A17C10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37331" y="4693991"/>
              <a:ext cx="2160000" cy="1275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4CD977-FF2A-C98C-39F9-F91FDBF5883A}"/>
                </a:ext>
              </a:extLst>
            </p:cNvPr>
            <p:cNvSpPr txBox="1"/>
            <p:nvPr/>
          </p:nvSpPr>
          <p:spPr>
            <a:xfrm>
              <a:off x="6780283" y="5904496"/>
              <a:ext cx="13252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kern="100" dirty="0">
                  <a:latin typeface="Times New Roman" panose="02020603050405020304" pitchFamily="18" charset="0"/>
                </a:rPr>
                <a:t>Spectrograms</a:t>
              </a:r>
            </a:p>
          </p:txBody>
        </p: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DDDE274-9569-0CF7-37C3-1AAB6979D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051" y="4385878"/>
              <a:ext cx="166450" cy="407500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542F2E52-84A8-1375-40E7-B2867E25B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972" y="5277151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0F49619-9533-6227-AEE2-FE36A3BF3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610" y="4450209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4" name="Picture 483">
            <a:extLst>
              <a:ext uri="{FF2B5EF4-FFF2-40B4-BE49-F238E27FC236}">
                <a16:creationId xmlns:a16="http://schemas.microsoft.com/office/drawing/2014/main" id="{875327C2-2E2E-E7D6-243D-8A30852A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9138" y="309149"/>
            <a:ext cx="1758914" cy="912217"/>
          </a:xfrm>
          <a:prstGeom prst="rect">
            <a:avLst/>
          </a:prstGeom>
        </p:spPr>
      </p:pic>
      <p:sp>
        <p:nvSpPr>
          <p:cNvPr id="486" name="TextBox 485">
            <a:extLst>
              <a:ext uri="{FF2B5EF4-FFF2-40B4-BE49-F238E27FC236}">
                <a16:creationId xmlns:a16="http://schemas.microsoft.com/office/drawing/2014/main" id="{F34A8915-F6B4-F911-E8A5-57B8BE57CEA2}"/>
              </a:ext>
            </a:extLst>
          </p:cNvPr>
          <p:cNvSpPr txBox="1"/>
          <p:nvPr/>
        </p:nvSpPr>
        <p:spPr>
          <a:xfrm>
            <a:off x="9743471" y="1126647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Low-SNR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4719C140-D80D-1F7D-DB11-977F179EBC27}"/>
              </a:ext>
            </a:extLst>
          </p:cNvPr>
          <p:cNvCxnSpPr>
            <a:cxnSpLocks/>
          </p:cNvCxnSpPr>
          <p:nvPr/>
        </p:nvCxnSpPr>
        <p:spPr>
          <a:xfrm flipV="1">
            <a:off x="11498647" y="144517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DDEDC63-43AE-D357-CA43-9E986D6B471B}"/>
              </a:ext>
            </a:extLst>
          </p:cNvPr>
          <p:cNvCxnSpPr>
            <a:cxnSpLocks/>
          </p:cNvCxnSpPr>
          <p:nvPr/>
        </p:nvCxnSpPr>
        <p:spPr>
          <a:xfrm flipV="1">
            <a:off x="11496832" y="2317944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箭头连接符 256">
            <a:extLst>
              <a:ext uri="{FF2B5EF4-FFF2-40B4-BE49-F238E27FC236}">
                <a16:creationId xmlns:a16="http://schemas.microsoft.com/office/drawing/2014/main" id="{BD497BA4-A30F-4493-251B-B55BAA14358F}"/>
              </a:ext>
            </a:extLst>
          </p:cNvPr>
          <p:cNvCxnSpPr>
            <a:cxnSpLocks/>
          </p:cNvCxnSpPr>
          <p:nvPr/>
        </p:nvCxnSpPr>
        <p:spPr>
          <a:xfrm>
            <a:off x="8808679" y="1358885"/>
            <a:ext cx="998006" cy="419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A2B5FBCE-740A-CA98-6125-42CF201C2B4C}"/>
              </a:ext>
            </a:extLst>
          </p:cNvPr>
          <p:cNvSpPr/>
          <p:nvPr/>
        </p:nvSpPr>
        <p:spPr>
          <a:xfrm>
            <a:off x="8782612" y="1321395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1030" name="直线箭头连接符 256">
            <a:extLst>
              <a:ext uri="{FF2B5EF4-FFF2-40B4-BE49-F238E27FC236}">
                <a16:creationId xmlns:a16="http://schemas.microsoft.com/office/drawing/2014/main" id="{C511E1A1-69D0-F97E-EF90-63F2DAD50F07}"/>
              </a:ext>
            </a:extLst>
          </p:cNvPr>
          <p:cNvCxnSpPr>
            <a:cxnSpLocks/>
          </p:cNvCxnSpPr>
          <p:nvPr/>
        </p:nvCxnSpPr>
        <p:spPr>
          <a:xfrm>
            <a:off x="8854915" y="1564058"/>
            <a:ext cx="931868" cy="213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049D46D5-D3E2-1E26-E0C8-44AB664E01BD}"/>
              </a:ext>
            </a:extLst>
          </p:cNvPr>
          <p:cNvSpPr/>
          <p:nvPr/>
        </p:nvSpPr>
        <p:spPr>
          <a:xfrm>
            <a:off x="8832370" y="1530397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pic>
        <p:nvPicPr>
          <p:cNvPr id="662" name="Picture 661">
            <a:extLst>
              <a:ext uri="{FF2B5EF4-FFF2-40B4-BE49-F238E27FC236}">
                <a16:creationId xmlns:a16="http://schemas.microsoft.com/office/drawing/2014/main" id="{5F8EC8A9-F76C-B92E-B933-734B2247C0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807" y="461411"/>
            <a:ext cx="3386643" cy="193387"/>
          </a:xfrm>
          <a:prstGeom prst="rect">
            <a:avLst/>
          </a:prstGeom>
        </p:spPr>
      </p:pic>
      <p:pic>
        <p:nvPicPr>
          <p:cNvPr id="666" name="Picture 665">
            <a:extLst>
              <a:ext uri="{FF2B5EF4-FFF2-40B4-BE49-F238E27FC236}">
                <a16:creationId xmlns:a16="http://schemas.microsoft.com/office/drawing/2014/main" id="{DB6999BC-3593-A42B-B6E8-AAB07FD6229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869" t="16778" r="9656" b="6938"/>
          <a:stretch/>
        </p:blipFill>
        <p:spPr>
          <a:xfrm>
            <a:off x="4384968" y="761505"/>
            <a:ext cx="2628068" cy="1767065"/>
          </a:xfrm>
          <a:prstGeom prst="rect">
            <a:avLst/>
          </a:prstGeom>
        </p:spPr>
      </p:pic>
      <p:pic>
        <p:nvPicPr>
          <p:cNvPr id="670" name="Picture 66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1D69C4D-124D-35C2-F794-CD6BEA7BD7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" y="1265370"/>
            <a:ext cx="1305659" cy="1133582"/>
          </a:xfrm>
          <a:prstGeom prst="rect">
            <a:avLst/>
          </a:prstGeom>
        </p:spPr>
      </p:pic>
      <p:sp>
        <p:nvSpPr>
          <p:cNvPr id="678" name="Freeform 677">
            <a:extLst>
              <a:ext uri="{FF2B5EF4-FFF2-40B4-BE49-F238E27FC236}">
                <a16:creationId xmlns:a16="http://schemas.microsoft.com/office/drawing/2014/main" id="{E2A153BE-13AA-7B29-7208-803F2708CB78}"/>
              </a:ext>
            </a:extLst>
          </p:cNvPr>
          <p:cNvSpPr/>
          <p:nvPr/>
        </p:nvSpPr>
        <p:spPr>
          <a:xfrm rot="19564813">
            <a:off x="1707717" y="1571419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3" name="Freeform 682">
            <a:extLst>
              <a:ext uri="{FF2B5EF4-FFF2-40B4-BE49-F238E27FC236}">
                <a16:creationId xmlns:a16="http://schemas.microsoft.com/office/drawing/2014/main" id="{7CEB4A3F-C2C8-CCA6-BF3E-5D5CA0EC748D}"/>
              </a:ext>
            </a:extLst>
          </p:cNvPr>
          <p:cNvSpPr/>
          <p:nvPr/>
        </p:nvSpPr>
        <p:spPr>
          <a:xfrm rot="8585936">
            <a:off x="1865661" y="1824174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03" name="Picture 702">
            <a:extLst>
              <a:ext uri="{FF2B5EF4-FFF2-40B4-BE49-F238E27FC236}">
                <a16:creationId xmlns:a16="http://schemas.microsoft.com/office/drawing/2014/main" id="{B8236F81-B8BF-C1D1-436F-F8FBF82BA1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7013" r="8041"/>
          <a:stretch/>
        </p:blipFill>
        <p:spPr>
          <a:xfrm>
            <a:off x="3289836" y="3787541"/>
            <a:ext cx="2566560" cy="2204636"/>
          </a:xfrm>
          <a:prstGeom prst="rect">
            <a:avLst/>
          </a:prstGeom>
        </p:spPr>
      </p:pic>
      <p:sp>
        <p:nvSpPr>
          <p:cNvPr id="672" name="Down Arrow 671">
            <a:extLst>
              <a:ext uri="{FF2B5EF4-FFF2-40B4-BE49-F238E27FC236}">
                <a16:creationId xmlns:a16="http://schemas.microsoft.com/office/drawing/2014/main" id="{74AEA60D-CA4D-EBEC-967B-5263D28A0E60}"/>
              </a:ext>
            </a:extLst>
          </p:cNvPr>
          <p:cNvSpPr/>
          <p:nvPr/>
        </p:nvSpPr>
        <p:spPr>
          <a:xfrm rot="16200000">
            <a:off x="2779461" y="4622309"/>
            <a:ext cx="430884" cy="666975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7483C-00C8-99D3-EF7E-0F066B8FA040}"/>
              </a:ext>
            </a:extLst>
          </p:cNvPr>
          <p:cNvSpPr txBox="1"/>
          <p:nvPr/>
        </p:nvSpPr>
        <p:spPr>
          <a:xfrm>
            <a:off x="6686384" y="1773640"/>
            <a:ext cx="129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Derivative-Free</a:t>
            </a:r>
            <a:endParaRPr lang="en-CN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Optimization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1D593-6E75-71AD-B435-80B96F40E521}"/>
              </a:ext>
            </a:extLst>
          </p:cNvPr>
          <p:cNvSpPr txBox="1"/>
          <p:nvPr/>
        </p:nvSpPr>
        <p:spPr>
          <a:xfrm>
            <a:off x="10625571" y="5164557"/>
            <a:ext cx="1429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ECG</a:t>
            </a:r>
            <a:r>
              <a:rPr lang="zh-CN" altLang="en-US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D077A-5EA9-862A-53BD-FE06087C864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/>
          <a:stretch/>
        </p:blipFill>
        <p:spPr>
          <a:xfrm>
            <a:off x="10780088" y="4500187"/>
            <a:ext cx="1073645" cy="598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1B2AF1-5839-7CA0-0BF5-59C438EE8205}"/>
              </a:ext>
            </a:extLst>
          </p:cNvPr>
          <p:cNvSpPr txBox="1"/>
          <p:nvPr/>
        </p:nvSpPr>
        <p:spPr>
          <a:xfrm>
            <a:off x="9039031" y="5390178"/>
            <a:ext cx="11988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Deep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learning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1044" name="Trapezoid 1043">
            <a:extLst>
              <a:ext uri="{FF2B5EF4-FFF2-40B4-BE49-F238E27FC236}">
                <a16:creationId xmlns:a16="http://schemas.microsoft.com/office/drawing/2014/main" id="{815CD5F9-D527-B182-FF37-F98EA6E7B0DD}"/>
              </a:ext>
            </a:extLst>
          </p:cNvPr>
          <p:cNvSpPr/>
          <p:nvPr/>
        </p:nvSpPr>
        <p:spPr>
          <a:xfrm rot="16200000">
            <a:off x="10027690" y="4690704"/>
            <a:ext cx="572284" cy="494787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Trapezoid 1044">
            <a:extLst>
              <a:ext uri="{FF2B5EF4-FFF2-40B4-BE49-F238E27FC236}">
                <a16:creationId xmlns:a16="http://schemas.microsoft.com/office/drawing/2014/main" id="{51FC8B80-0D67-B8E0-8F90-B95CE83FD57F}"/>
              </a:ext>
            </a:extLst>
          </p:cNvPr>
          <p:cNvSpPr/>
          <p:nvPr/>
        </p:nvSpPr>
        <p:spPr>
          <a:xfrm rot="5400000">
            <a:off x="9539989" y="4693928"/>
            <a:ext cx="572286" cy="488345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B6DF7DF1-C653-E8B8-D3A4-5BF9726DF20C}"/>
              </a:ext>
            </a:extLst>
          </p:cNvPr>
          <p:cNvSpPr/>
          <p:nvPr/>
        </p:nvSpPr>
        <p:spPr>
          <a:xfrm>
            <a:off x="8637263" y="4734778"/>
            <a:ext cx="757983" cy="398151"/>
          </a:xfrm>
          <a:prstGeom prst="rect">
            <a:avLst/>
          </a:prstGeom>
          <a:solidFill>
            <a:srgbClr val="FFD966">
              <a:alpha val="60337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7" name="直线箭头连接符 256">
            <a:extLst>
              <a:ext uri="{FF2B5EF4-FFF2-40B4-BE49-F238E27FC236}">
                <a16:creationId xmlns:a16="http://schemas.microsoft.com/office/drawing/2014/main" id="{BF0DD7AF-54FF-FEE0-E53B-4543DB17443F}"/>
              </a:ext>
            </a:extLst>
          </p:cNvPr>
          <p:cNvCxnSpPr>
            <a:cxnSpLocks/>
            <a:endCxn id="1046" idx="1"/>
          </p:cNvCxnSpPr>
          <p:nvPr/>
        </p:nvCxnSpPr>
        <p:spPr>
          <a:xfrm flipV="1">
            <a:off x="8367221" y="4933854"/>
            <a:ext cx="270042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直线箭头连接符 256">
            <a:extLst>
              <a:ext uri="{FF2B5EF4-FFF2-40B4-BE49-F238E27FC236}">
                <a16:creationId xmlns:a16="http://schemas.microsoft.com/office/drawing/2014/main" id="{44E39E71-7364-58F1-F7EC-0F323909046D}"/>
              </a:ext>
            </a:extLst>
          </p:cNvPr>
          <p:cNvCxnSpPr>
            <a:cxnSpLocks/>
            <a:stCxn id="1046" idx="3"/>
            <a:endCxn id="1045" idx="2"/>
          </p:cNvCxnSpPr>
          <p:nvPr/>
        </p:nvCxnSpPr>
        <p:spPr>
          <a:xfrm>
            <a:off x="9395246" y="4933854"/>
            <a:ext cx="186714" cy="424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5" name="直线箭头连接符 256">
            <a:extLst>
              <a:ext uri="{FF2B5EF4-FFF2-40B4-BE49-F238E27FC236}">
                <a16:creationId xmlns:a16="http://schemas.microsoft.com/office/drawing/2014/main" id="{4A186EA2-CE60-41CE-E096-3AEEAD12784A}"/>
              </a:ext>
            </a:extLst>
          </p:cNvPr>
          <p:cNvCxnSpPr>
            <a:cxnSpLocks/>
          </p:cNvCxnSpPr>
          <p:nvPr/>
        </p:nvCxnSpPr>
        <p:spPr>
          <a:xfrm>
            <a:off x="10561226" y="4929606"/>
            <a:ext cx="186714" cy="424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7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72319</TotalTime>
  <Words>120</Words>
  <Application>Microsoft Macintosh PowerPoint</Application>
  <PresentationFormat>Widescreen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</vt:lpstr>
      <vt:lpstr>Arial</vt:lpstr>
      <vt:lpstr>Calibri</vt:lpstr>
      <vt:lpstr>Calibri Light</vt:lpstr>
      <vt:lpstr>Times New Roman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</dc:creator>
  <cp:lastModifiedBy>yy z</cp:lastModifiedBy>
  <cp:revision>350</cp:revision>
  <cp:lastPrinted>2021-09-11T15:09:31Z</cp:lastPrinted>
  <dcterms:created xsi:type="dcterms:W3CDTF">2021-09-09T10:17:34Z</dcterms:created>
  <dcterms:modified xsi:type="dcterms:W3CDTF">2025-07-10T07:01:11Z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